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al Bold" panose="020B0704020202020204" pitchFamily="34" charset="0"/>
      <p:regular r:id="rId21"/>
      <p:bold r:id="rId22"/>
    </p:embeddedFont>
    <p:embeddedFont>
      <p:font typeface="Calibri (MS)" panose="020B0604020202020204" charset="0"/>
      <p:regular r:id="rId23"/>
    </p:embeddedFont>
    <p:embeddedFont>
      <p:font typeface="Calibri (MS) Bold" panose="020B0604020202020204" charset="0"/>
      <p:regular r:id="rId24"/>
    </p:embeddedFont>
    <p:embeddedFont>
      <p:font typeface="Canva Sans Bold" panose="020B0604020202020204" charset="0"/>
      <p:regular r:id="rId25"/>
    </p:embeddedFont>
    <p:embeddedFont>
      <p:font typeface="Palatino Bold"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7" d="100"/>
          <a:sy n="67" d="100"/>
        </p:scale>
        <p:origin x="42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p-1725/ClimaCrop"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docs/en/software-hub/5.1.x?topic=services-watsonxai&amp;utm_source=chatgpt.com"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icar-nrri.in/wp-content/uploads/2023/05/Climate-Smart-Agricultural-Tech..pdf?utm_source=chatgpt.com" TargetMode="External"/><Relationship Id="rId4" Type="http://schemas.openxmlformats.org/officeDocument/2006/relationships/hyperlink" Target="https://docs.langflow.org/?utm_source=chatgpt.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incharaurs30@gmail.com" TargetMode="External"/><Relationship Id="rId7"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hyperlink" Target="mailto:kushal.kr6002@gmail.com" TargetMode="External"/><Relationship Id="rId4" Type="http://schemas.openxmlformats.org/officeDocument/2006/relationships/hyperlink" Target="mailto:kpnihaal1725@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0572" y="9481185"/>
            <a:ext cx="16603358" cy="397232"/>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999298" y="84616"/>
            <a:ext cx="14289405" cy="4179256"/>
          </a:xfrm>
          <a:prstGeom prst="rect">
            <a:avLst/>
          </a:prstGeom>
        </p:spPr>
        <p:txBody>
          <a:bodyPr lIns="0" tIns="0" rIns="0" bIns="0" rtlCol="0" anchor="t">
            <a:spAutoFit/>
          </a:bodyPr>
          <a:lstStyle/>
          <a:p>
            <a:pPr algn="ctr">
              <a:lnSpc>
                <a:spcPts val="10465"/>
              </a:lnSpc>
            </a:pPr>
            <a:r>
              <a:rPr lang="en-US" sz="9000">
                <a:solidFill>
                  <a:srgbClr val="000000"/>
                </a:solidFill>
                <a:latin typeface="Calibri (MS)"/>
                <a:ea typeface="Calibri (MS)"/>
                <a:cs typeface="Calibri (MS)"/>
                <a:sym typeface="Calibri (MS)"/>
              </a:rPr>
              <a:t>Agentic AI Hackathon: Building Intelligent Agents with IBM Granite and LangFlow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47913"/>
            <a:ext cx="16230600" cy="5581650"/>
          </a:xfrm>
          <a:prstGeom prst="rect">
            <a:avLst/>
          </a:prstGeom>
        </p:spPr>
        <p:txBody>
          <a:bodyPr lIns="0" tIns="0" rIns="0" bIns="0" rtlCol="0" anchor="t">
            <a:spAutoFit/>
          </a:bodyPr>
          <a:lstStyle/>
          <a:p>
            <a:pPr algn="l">
              <a:lnSpc>
                <a:spcPts val="2999"/>
              </a:lnSpc>
            </a:pPr>
            <a:r>
              <a:rPr lang="en-US" sz="2499" b="1" spc="-17">
                <a:solidFill>
                  <a:srgbClr val="000000"/>
                </a:solidFill>
                <a:latin typeface="Arial Bold"/>
                <a:ea typeface="Arial Bold"/>
                <a:cs typeface="Arial Bold"/>
                <a:sym typeface="Arial Bold"/>
              </a:rPr>
              <a:t>5) Other Components Used:</a:t>
            </a:r>
          </a:p>
          <a:p>
            <a:pPr algn="l">
              <a:lnSpc>
                <a:spcPts val="2999"/>
              </a:lnSpc>
            </a:pPr>
            <a:endParaRPr lang="en-US" sz="2499" b="1" spc="-17">
              <a:solidFill>
                <a:srgbClr val="000000"/>
              </a:solidFill>
              <a:latin typeface="Arial Bold"/>
              <a:ea typeface="Arial Bold"/>
              <a:cs typeface="Arial Bold"/>
              <a:sym typeface="Arial Bold"/>
            </a:endParaRPr>
          </a:p>
          <a:p>
            <a:pPr algn="l">
              <a:lnSpc>
                <a:spcPts val="2999"/>
              </a:lnSpc>
            </a:pPr>
            <a:r>
              <a:rPr lang="en-US" sz="2499" spc="-17">
                <a:solidFill>
                  <a:srgbClr val="000000"/>
                </a:solidFill>
                <a:latin typeface="Arial"/>
                <a:ea typeface="Arial"/>
                <a:cs typeface="Arial"/>
                <a:sym typeface="Arial"/>
              </a:rPr>
              <a:t>In addition to the ones mentioned above, your project relies on several critical helper components to make the </a:t>
            </a:r>
            <a:r>
              <a:rPr lang="en-US" sz="2499" b="1" spc="-17">
                <a:solidFill>
                  <a:srgbClr val="000000"/>
                </a:solidFill>
                <a:latin typeface="Arial Bold"/>
                <a:ea typeface="Arial Bold"/>
                <a:cs typeface="Arial Bold"/>
                <a:sym typeface="Arial Bold"/>
              </a:rPr>
              <a:t>RAG (Retrieval-Augmented Generation)</a:t>
            </a:r>
            <a:r>
              <a:rPr lang="en-US" sz="2499" spc="-17">
                <a:solidFill>
                  <a:srgbClr val="000000"/>
                </a:solidFill>
                <a:latin typeface="Arial"/>
                <a:ea typeface="Arial"/>
                <a:cs typeface="Arial"/>
                <a:sym typeface="Arial"/>
              </a:rPr>
              <a:t> system work:</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Split Text:</a:t>
            </a:r>
            <a:r>
              <a:rPr lang="en-US" sz="2499" spc="-17">
                <a:solidFill>
                  <a:srgbClr val="000000"/>
                </a:solidFill>
                <a:latin typeface="Arial"/>
                <a:ea typeface="Arial"/>
                <a:cs typeface="Arial"/>
                <a:sym typeface="Arial"/>
              </a:rPr>
              <a:t> Breaks the large PDF content into smaller "chunks" (set to 1000 characters with a 200-character overlap) to ensure the AI can process the information effectively.</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Embedding Model (IBM watsonx.ai):</a:t>
            </a:r>
            <a:r>
              <a:rPr lang="en-US" sz="2499" spc="-17">
                <a:solidFill>
                  <a:srgbClr val="000000"/>
                </a:solidFill>
                <a:latin typeface="Arial"/>
                <a:ea typeface="Arial"/>
                <a:cs typeface="Arial"/>
                <a:sym typeface="Arial"/>
              </a:rPr>
              <a:t> Converts text chunks into numerical vectors (mathematical representations of meaning) so that the database can perform semantic searches.</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Astra DB:</a:t>
            </a:r>
            <a:r>
              <a:rPr lang="en-US" sz="2499" spc="-17">
                <a:solidFill>
                  <a:srgbClr val="000000"/>
                </a:solidFill>
                <a:latin typeface="Arial"/>
                <a:ea typeface="Arial"/>
                <a:cs typeface="Arial"/>
                <a:sym typeface="Arial"/>
              </a:rPr>
              <a:t> Acts as your vector database. It has two roles: Ingest Data (storing the document chunks) and Search Query (finding the most relevant chunks when a user asks a question).</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Parser:</a:t>
            </a:r>
            <a:r>
              <a:rPr lang="en-US" sz="2499" spc="-17">
                <a:solidFill>
                  <a:srgbClr val="000000"/>
                </a:solidFill>
                <a:latin typeface="Arial"/>
                <a:ea typeface="Arial"/>
                <a:cs typeface="Arial"/>
                <a:sym typeface="Arial"/>
              </a:rPr>
              <a:t> Formats the raw data results retrieved from Astra DB into a readable string using a template (like {text}) so the Prompt component can use it.</a:t>
            </a:r>
          </a:p>
          <a:p>
            <a:pPr marL="539748" lvl="1" indent="-269874" algn="l">
              <a:lnSpc>
                <a:spcPts val="2999"/>
              </a:lnSpc>
              <a:buFont typeface="Arial"/>
              <a:buChar char="•"/>
            </a:pPr>
            <a:r>
              <a:rPr lang="en-US" sz="2499" b="1" spc="-17">
                <a:solidFill>
                  <a:srgbClr val="000000"/>
                </a:solidFill>
                <a:latin typeface="Arial Bold"/>
                <a:ea typeface="Arial Bold"/>
                <a:cs typeface="Arial Bold"/>
                <a:sym typeface="Arial Bold"/>
              </a:rPr>
              <a:t>Prompt:</a:t>
            </a:r>
            <a:r>
              <a:rPr lang="en-US" sz="2499" spc="-17">
                <a:solidFill>
                  <a:srgbClr val="000000"/>
                </a:solidFill>
                <a:latin typeface="Arial"/>
                <a:ea typeface="Arial"/>
                <a:cs typeface="Arial"/>
                <a:sym typeface="Arial"/>
              </a:rPr>
              <a:t> A template that combines the retrieved context from your files with the user's question to give the AI clear instructions on how to answer.</a:t>
            </a:r>
          </a:p>
          <a:p>
            <a:pPr algn="l">
              <a:lnSpc>
                <a:spcPts val="2999"/>
              </a:lnSpc>
            </a:pPr>
            <a:endParaRPr lang="en-US" sz="2499" spc="-17">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229779"/>
            <a:ext cx="15933725" cy="7827442"/>
          </a:xfrm>
          <a:custGeom>
            <a:avLst/>
            <a:gdLst/>
            <a:ahLst/>
            <a:cxnLst/>
            <a:rect l="l" t="t" r="r" b="b"/>
            <a:pathLst>
              <a:path w="15933725" h="7827442">
                <a:moveTo>
                  <a:pt x="0" y="0"/>
                </a:moveTo>
                <a:lnTo>
                  <a:pt x="15933725" y="0"/>
                </a:lnTo>
                <a:lnTo>
                  <a:pt x="15933725" y="7827442"/>
                </a:lnTo>
                <a:lnTo>
                  <a:pt x="0" y="78274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266922"/>
            <a:ext cx="13762360" cy="8102589"/>
          </a:xfrm>
          <a:custGeom>
            <a:avLst/>
            <a:gdLst/>
            <a:ahLst/>
            <a:cxnLst/>
            <a:rect l="l" t="t" r="r" b="b"/>
            <a:pathLst>
              <a:path w="13762360" h="8102589">
                <a:moveTo>
                  <a:pt x="0" y="0"/>
                </a:moveTo>
                <a:lnTo>
                  <a:pt x="13762360" y="0"/>
                </a:lnTo>
                <a:lnTo>
                  <a:pt x="13762360" y="8102589"/>
                </a:lnTo>
                <a:lnTo>
                  <a:pt x="0" y="810258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978621"/>
            <a:ext cx="13532264" cy="8412940"/>
          </a:xfrm>
          <a:custGeom>
            <a:avLst/>
            <a:gdLst/>
            <a:ahLst/>
            <a:cxnLst/>
            <a:rect l="l" t="t" r="r" b="b"/>
            <a:pathLst>
              <a:path w="13532264" h="8412940">
                <a:moveTo>
                  <a:pt x="0" y="0"/>
                </a:moveTo>
                <a:lnTo>
                  <a:pt x="13532264" y="0"/>
                </a:lnTo>
                <a:lnTo>
                  <a:pt x="13532264" y="8412940"/>
                </a:lnTo>
                <a:lnTo>
                  <a:pt x="0" y="8412940"/>
                </a:lnTo>
                <a:lnTo>
                  <a:pt x="0" y="0"/>
                </a:lnTo>
                <a:close/>
              </a:path>
            </a:pathLst>
          </a:custGeom>
          <a:blipFill>
            <a:blip r:embed="rId3"/>
            <a:stretch>
              <a:fillRect t="-2578" b="-2578"/>
            </a:stretch>
          </a:blipFill>
        </p:spPr>
        <p:txBody>
          <a:bodyPr/>
          <a:lstStyle/>
          <a:p>
            <a:endParaRPr lang="en-US"/>
          </a:p>
        </p:txBody>
      </p:sp>
      <p:sp>
        <p:nvSpPr>
          <p:cNvPr id="5" name="TextBox 5"/>
          <p:cNvSpPr txBox="1"/>
          <p:nvPr/>
        </p:nvSpPr>
        <p:spPr>
          <a:xfrm>
            <a:off x="1325575" y="317497"/>
            <a:ext cx="4115514"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Input Screenshot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grpSp>
        <p:nvGrpSpPr>
          <p:cNvPr id="4" name="Group 4"/>
          <p:cNvGrpSpPr/>
          <p:nvPr/>
        </p:nvGrpSpPr>
        <p:grpSpPr>
          <a:xfrm>
            <a:off x="15051024" y="9820656"/>
            <a:ext cx="329184" cy="36576"/>
            <a:chOff x="0" y="0"/>
            <a:chExt cx="438912" cy="48768"/>
          </a:xfrm>
        </p:grpSpPr>
        <p:sp>
          <p:nvSpPr>
            <p:cNvPr id="5" name="Freeform 5"/>
            <p:cNvSpPr/>
            <p:nvPr/>
          </p:nvSpPr>
          <p:spPr>
            <a:xfrm>
              <a:off x="0" y="0"/>
              <a:ext cx="438912" cy="48768"/>
            </a:xfrm>
            <a:custGeom>
              <a:avLst/>
              <a:gdLst/>
              <a:ahLst/>
              <a:cxnLst/>
              <a:rect l="l" t="t" r="r" b="b"/>
              <a:pathLst>
                <a:path w="438912" h="48768">
                  <a:moveTo>
                    <a:pt x="0" y="0"/>
                  </a:moveTo>
                  <a:lnTo>
                    <a:pt x="438912" y="0"/>
                  </a:lnTo>
                  <a:lnTo>
                    <a:pt x="438912" y="48768"/>
                  </a:lnTo>
                  <a:lnTo>
                    <a:pt x="0" y="48768"/>
                  </a:lnTo>
                  <a:lnTo>
                    <a:pt x="0" y="0"/>
                  </a:lnTo>
                  <a:close/>
                </a:path>
              </a:pathLst>
            </a:custGeom>
            <a:blipFill>
              <a:blip r:embed="rId3"/>
              <a:stretch>
                <a:fillRect t="-1" b="1"/>
              </a:stretch>
            </a:blipFill>
          </p:spPr>
          <p:txBody>
            <a:bodyPr/>
            <a:lstStyle/>
            <a:p>
              <a:endParaRPr lang="en-US"/>
            </a:p>
          </p:txBody>
        </p:sp>
      </p:grpSp>
      <p:grpSp>
        <p:nvGrpSpPr>
          <p:cNvPr id="6" name="Group 6"/>
          <p:cNvGrpSpPr/>
          <p:nvPr/>
        </p:nvGrpSpPr>
        <p:grpSpPr>
          <a:xfrm>
            <a:off x="15051024" y="9820656"/>
            <a:ext cx="329184" cy="36576"/>
            <a:chOff x="0" y="0"/>
            <a:chExt cx="438912" cy="48768"/>
          </a:xfrm>
        </p:grpSpPr>
        <p:sp>
          <p:nvSpPr>
            <p:cNvPr id="7" name="Freeform 7"/>
            <p:cNvSpPr/>
            <p:nvPr/>
          </p:nvSpPr>
          <p:spPr>
            <a:xfrm>
              <a:off x="0" y="0"/>
              <a:ext cx="438912" cy="48768"/>
            </a:xfrm>
            <a:custGeom>
              <a:avLst/>
              <a:gdLst/>
              <a:ahLst/>
              <a:cxnLst/>
              <a:rect l="l" t="t" r="r" b="b"/>
              <a:pathLst>
                <a:path w="438912" h="48768">
                  <a:moveTo>
                    <a:pt x="0" y="0"/>
                  </a:moveTo>
                  <a:lnTo>
                    <a:pt x="438912" y="0"/>
                  </a:lnTo>
                  <a:lnTo>
                    <a:pt x="438912" y="48768"/>
                  </a:lnTo>
                  <a:lnTo>
                    <a:pt x="0" y="48768"/>
                  </a:lnTo>
                  <a:lnTo>
                    <a:pt x="0" y="0"/>
                  </a:lnTo>
                  <a:close/>
                </a:path>
              </a:pathLst>
            </a:custGeom>
            <a:blipFill>
              <a:blip r:embed="rId4"/>
              <a:stretch>
                <a:fillRect l="-1108" r="-1111"/>
              </a:stretch>
            </a:blipFill>
          </p:spPr>
          <p:txBody>
            <a:bodyPr/>
            <a:lstStyle/>
            <a:p>
              <a:endParaRPr lang="en-US"/>
            </a:p>
          </p:txBody>
        </p:sp>
      </p:grpSp>
      <p:sp>
        <p:nvSpPr>
          <p:cNvPr id="8" name="Freeform 8"/>
          <p:cNvSpPr/>
          <p:nvPr/>
        </p:nvSpPr>
        <p:spPr>
          <a:xfrm>
            <a:off x="1481832" y="1047520"/>
            <a:ext cx="15324337" cy="8275142"/>
          </a:xfrm>
          <a:custGeom>
            <a:avLst/>
            <a:gdLst/>
            <a:ahLst/>
            <a:cxnLst/>
            <a:rect l="l" t="t" r="r" b="b"/>
            <a:pathLst>
              <a:path w="15324337" h="8275142">
                <a:moveTo>
                  <a:pt x="0" y="0"/>
                </a:moveTo>
                <a:lnTo>
                  <a:pt x="15324336" y="0"/>
                </a:lnTo>
                <a:lnTo>
                  <a:pt x="15324336" y="8275142"/>
                </a:lnTo>
                <a:lnTo>
                  <a:pt x="0" y="8275142"/>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325575" y="317497"/>
            <a:ext cx="4496395"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Output Screenshot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325575" y="1166380"/>
            <a:ext cx="14680221" cy="8037421"/>
          </a:xfrm>
          <a:custGeom>
            <a:avLst/>
            <a:gdLst/>
            <a:ahLst/>
            <a:cxnLst/>
            <a:rect l="l" t="t" r="r" b="b"/>
            <a:pathLst>
              <a:path w="14680221" h="8037421">
                <a:moveTo>
                  <a:pt x="0" y="0"/>
                </a:moveTo>
                <a:lnTo>
                  <a:pt x="14680221" y="0"/>
                </a:lnTo>
                <a:lnTo>
                  <a:pt x="14680221" y="8037421"/>
                </a:lnTo>
                <a:lnTo>
                  <a:pt x="0" y="803742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4496395" cy="571500"/>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Output Screenshot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3828097"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Future Scope</a:t>
            </a:r>
          </a:p>
        </p:txBody>
      </p:sp>
      <p:sp>
        <p:nvSpPr>
          <p:cNvPr id="5" name="TextBox 5"/>
          <p:cNvSpPr txBox="1"/>
          <p:nvPr/>
        </p:nvSpPr>
        <p:spPr>
          <a:xfrm>
            <a:off x="1028700" y="2235399"/>
            <a:ext cx="15644706" cy="3400088"/>
          </a:xfrm>
          <a:prstGeom prst="rect">
            <a:avLst/>
          </a:prstGeom>
        </p:spPr>
        <p:txBody>
          <a:bodyPr lIns="0" tIns="0" rIns="0" bIns="0" rtlCol="0" anchor="t">
            <a:spAutoFit/>
          </a:bodyPr>
          <a:lstStyle/>
          <a:p>
            <a:pPr algn="l">
              <a:lnSpc>
                <a:spcPts val="3013"/>
              </a:lnSpc>
            </a:pPr>
            <a:r>
              <a:rPr lang="en-US" sz="2131">
                <a:solidFill>
                  <a:srgbClr val="000000"/>
                </a:solidFill>
                <a:latin typeface="Arial"/>
                <a:ea typeface="Arial"/>
                <a:cs typeface="Arial"/>
                <a:sym typeface="Arial"/>
              </a:rPr>
              <a:t>Integration with live weather forecast APIs to automatically ingest real-time rainfall predictions, temperature trends, humidity levels, and extreme weather alerts for more accurate and timely risk assessment. Expansion to support multiple crops and diverse regions across India by updating agent roles and region-specific crop knowledge, enabling a scalable nationwide advisory system. Development of a mobile application with voice-based interaction so farmers can access advisories hands-free in low-literacy and field conditions.</a:t>
            </a:r>
          </a:p>
          <a:p>
            <a:pPr algn="l">
              <a:lnSpc>
                <a:spcPts val="3019"/>
              </a:lnSpc>
            </a:pPr>
            <a:r>
              <a:rPr lang="en-US" sz="2131">
                <a:solidFill>
                  <a:srgbClr val="000000"/>
                </a:solidFill>
                <a:latin typeface="Arial"/>
                <a:ea typeface="Arial"/>
                <a:cs typeface="Arial"/>
                <a:sym typeface="Arial"/>
              </a:rPr>
              <a:t>Integration with soil data and IoT sensor inputs such as moisture, temperature, and nutrient levels to combine ground data with climate analysis for precise recommendations. Implementation of a multilingual advisory system to deliver guidance in regional languages,</a:t>
            </a:r>
          </a:p>
          <a:p>
            <a:pPr algn="l">
              <a:lnSpc>
                <a:spcPts val="2557"/>
              </a:lnSpc>
            </a:pPr>
            <a:r>
              <a:rPr lang="en-US" sz="2131">
                <a:solidFill>
                  <a:srgbClr val="000000"/>
                </a:solidFill>
                <a:latin typeface="Arial"/>
                <a:ea typeface="Arial"/>
                <a:cs typeface="Arial"/>
                <a:sym typeface="Arial"/>
              </a:rPr>
              <a:t>ensuring better accessibility and usability for farmers in rural areas.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528524" y="577215"/>
            <a:ext cx="3917633"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Git Hub Link</a:t>
            </a:r>
          </a:p>
        </p:txBody>
      </p:sp>
      <p:sp>
        <p:nvSpPr>
          <p:cNvPr id="5" name="TextBox 5"/>
          <p:cNvSpPr txBox="1"/>
          <p:nvPr/>
        </p:nvSpPr>
        <p:spPr>
          <a:xfrm>
            <a:off x="1528524" y="2290602"/>
            <a:ext cx="7767876" cy="514349"/>
          </a:xfrm>
          <a:prstGeom prst="rect">
            <a:avLst/>
          </a:prstGeom>
        </p:spPr>
        <p:txBody>
          <a:bodyPr wrap="square" lIns="0" tIns="0" rIns="0" bIns="0" rtlCol="0" anchor="t">
            <a:spAutoFit/>
          </a:bodyPr>
          <a:lstStyle/>
          <a:p>
            <a:pPr algn="ctr">
              <a:lnSpc>
                <a:spcPts val="4200"/>
              </a:lnSpc>
            </a:pPr>
            <a:r>
              <a:rPr lang="en-US" sz="3000" b="1" u="sng" dirty="0">
                <a:solidFill>
                  <a:srgbClr val="041D39"/>
                </a:solidFill>
                <a:latin typeface="Canva Sans Bold"/>
                <a:ea typeface="Canva Sans Bold"/>
                <a:cs typeface="Canva Sans Bold"/>
                <a:sym typeface="Canva Sans Bold"/>
                <a:hlinkClick r:id="rId3" tooltip="https://github.com/Kp-1725/ClimaCrop"/>
              </a:rPr>
              <a:t>https://github.com/Kp1725/ClimaCrop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3132772" cy="864870"/>
          </a:xfrm>
          <a:prstGeom prst="rect">
            <a:avLst/>
          </a:prstGeom>
        </p:spPr>
        <p:txBody>
          <a:bodyPr lIns="0" tIns="0" rIns="0" bIns="0" rtlCol="0" anchor="t">
            <a:spAutoFit/>
          </a:bodyPr>
          <a:lstStyle/>
          <a:p>
            <a:pPr algn="l">
              <a:lnSpc>
                <a:spcPts val="6300"/>
              </a:lnSpc>
            </a:pPr>
            <a:r>
              <a:rPr lang="en-US" sz="5250" b="1" spc="-15">
                <a:solidFill>
                  <a:srgbClr val="041D39"/>
                </a:solidFill>
                <a:latin typeface="Times New Roman Bold"/>
                <a:ea typeface="Times New Roman Bold"/>
                <a:cs typeface="Times New Roman Bold"/>
                <a:sym typeface="Times New Roman Bold"/>
              </a:rPr>
              <a:t>References</a:t>
            </a:r>
          </a:p>
        </p:txBody>
      </p:sp>
      <p:sp>
        <p:nvSpPr>
          <p:cNvPr id="5" name="TextBox 5"/>
          <p:cNvSpPr txBox="1"/>
          <p:nvPr/>
        </p:nvSpPr>
        <p:spPr>
          <a:xfrm>
            <a:off x="1028700" y="2543175"/>
            <a:ext cx="16230600" cy="3990975"/>
          </a:xfrm>
          <a:prstGeom prst="rect">
            <a:avLst/>
          </a:prstGeom>
        </p:spPr>
        <p:txBody>
          <a:bodyPr lIns="0" tIns="0" rIns="0" bIns="0" rtlCol="0" anchor="t">
            <a:spAutoFit/>
          </a:bodyPr>
          <a:lstStyle/>
          <a:p>
            <a:pPr marL="518160" lvl="1" indent="-259080" algn="l">
              <a:lnSpc>
                <a:spcPts val="2879"/>
              </a:lnSpc>
              <a:buFont typeface="Arial"/>
              <a:buChar char="•"/>
            </a:pPr>
            <a:r>
              <a:rPr lang="en-US" sz="2400" b="1" spc="-21">
                <a:solidFill>
                  <a:srgbClr val="2B3541"/>
                </a:solidFill>
                <a:latin typeface="Arial Bold"/>
                <a:ea typeface="Arial Bold"/>
                <a:cs typeface="Arial Bold"/>
                <a:sym typeface="Arial Bold"/>
              </a:rPr>
              <a:t>IBM watsonx.ai official docs (general) </a:t>
            </a:r>
            <a:r>
              <a:rPr lang="en-US" sz="2400" spc="-21">
                <a:solidFill>
                  <a:srgbClr val="2B3541"/>
                </a:solidFill>
                <a:latin typeface="Arial"/>
                <a:ea typeface="Arial"/>
                <a:cs typeface="Arial"/>
                <a:sym typeface="Arial"/>
              </a:rPr>
              <a:t>— </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3" tooltip="https://www.ibm.com/docs/en/software-hub/5.1.x?topic=services-watsonxai&amp;utm_source=chatgpt.com"/>
              </a:rPr>
              <a:t>https://www.ibm.com/docs/en/software-hub/5.1.x?topic=services-watsonxai</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Langflow official documentation</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4" tooltip="https://docs.langflow.org/?utm_source=chatgpt.com"/>
              </a:rPr>
              <a:t>https://docs.langflow.org</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Climate Smart Agricultural Technologies for Rice (Odisha case)</a:t>
            </a:r>
          </a:p>
          <a:p>
            <a:pPr marL="1036320" lvl="2" indent="-345440" algn="l">
              <a:lnSpc>
                <a:spcPts val="2879"/>
              </a:lnSpc>
              <a:buFont typeface="Arial"/>
              <a:buChar char="⚬"/>
            </a:pPr>
            <a:r>
              <a:rPr lang="en-US" sz="2400" u="sng" spc="-21">
                <a:solidFill>
                  <a:srgbClr val="0000FF"/>
                </a:solidFill>
                <a:latin typeface="Arial"/>
                <a:ea typeface="Arial"/>
                <a:cs typeface="Arial"/>
                <a:sym typeface="Arial"/>
                <a:hlinkClick r:id="rId5" tooltip="https://icar-nrri.in/wp-content/uploads/2023/05/Climate-Smart-Agricultural-Tech..pdf?utm_source=chatgpt.com"/>
              </a:rPr>
              <a:t>https://icar-nrri.in/wpcontent/uploads/2023/05/Climate-Smart-Agricultural-Tech..pdf</a:t>
            </a:r>
          </a:p>
          <a:p>
            <a:pPr marL="518160" lvl="1" indent="-259080" algn="l">
              <a:lnSpc>
                <a:spcPts val="2879"/>
              </a:lnSpc>
              <a:buFont typeface="Arial"/>
              <a:buChar char="•"/>
            </a:pPr>
            <a:r>
              <a:rPr lang="en-US" sz="2400" b="1" spc="-21">
                <a:solidFill>
                  <a:srgbClr val="000000"/>
                </a:solidFill>
                <a:latin typeface="Arial Bold"/>
                <a:ea typeface="Arial Bold"/>
                <a:cs typeface="Arial Bold"/>
                <a:sym typeface="Arial Bold"/>
              </a:rPr>
              <a:t>Climate-Smart Agriculture for Rice Farming (Research Review</a:t>
            </a:r>
            <a:r>
              <a:rPr lang="en-US" sz="2400" spc="-21">
                <a:solidFill>
                  <a:srgbClr val="000000"/>
                </a:solidFill>
                <a:latin typeface="Arial"/>
                <a:ea typeface="Arial"/>
                <a:cs typeface="Arial"/>
                <a:sym typeface="Arial"/>
              </a:rPr>
              <a:t>)</a:t>
            </a:r>
          </a:p>
          <a:p>
            <a:pPr marL="1036320" lvl="2" indent="-345440" algn="l">
              <a:lnSpc>
                <a:spcPts val="2879"/>
              </a:lnSpc>
              <a:buFont typeface="Arial"/>
              <a:buChar char="⚬"/>
            </a:pPr>
            <a:r>
              <a:rPr lang="en-US" sz="2400" u="sng" spc="-21">
                <a:solidFill>
                  <a:srgbClr val="0000FF"/>
                </a:solidFill>
                <a:latin typeface="Arial"/>
                <a:ea typeface="Arial"/>
                <a:cs typeface="Arial"/>
                <a:sym typeface="Arial"/>
              </a:rPr>
              <a:t>https://www.researchgate.net/publication/372494382_CLIMATE_SMART_AGRICULTURE_FOR_RICE_FARMING_A_REVIEW</a:t>
            </a:r>
          </a:p>
          <a:p>
            <a:pPr algn="l">
              <a:lnSpc>
                <a:spcPts val="2879"/>
              </a:lnSpc>
            </a:pPr>
            <a:endParaRPr lang="en-US" sz="2400" u="sng" spc="-21">
              <a:solidFill>
                <a:srgbClr val="0000FF"/>
              </a:solidFill>
              <a:latin typeface="Arial"/>
              <a:ea typeface="Arial"/>
              <a:cs typeface="Arial"/>
              <a:sym typeface="Arial"/>
            </a:endParaRPr>
          </a:p>
          <a:p>
            <a:pPr algn="l">
              <a:lnSpc>
                <a:spcPts val="2879"/>
              </a:lnSpc>
            </a:pPr>
            <a:endParaRPr lang="en-US" sz="2400" u="sng" spc="-21">
              <a:solidFill>
                <a:srgbClr val="0000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3306" y="9062466"/>
            <a:ext cx="1654492" cy="501968"/>
          </a:xfrm>
          <a:prstGeom prst="rect">
            <a:avLst/>
          </a:prstGeom>
        </p:spPr>
        <p:txBody>
          <a:bodyPr lIns="0" tIns="0" rIns="0" bIns="0" rtlCol="0" anchor="t">
            <a:spAutoFit/>
          </a:bodyPr>
          <a:lstStyle/>
          <a:p>
            <a:pPr algn="l">
              <a:lnSpc>
                <a:spcPts val="3600"/>
              </a:lnSpc>
            </a:pPr>
            <a:r>
              <a:rPr lang="en-US" sz="3000" spc="562">
                <a:solidFill>
                  <a:srgbClr val="223363"/>
                </a:solidFill>
                <a:latin typeface="Arial"/>
                <a:ea typeface="Arial"/>
                <a:cs typeface="Arial"/>
                <a:sym typeface="Arial"/>
              </a:rPr>
              <a:t>edu</a:t>
            </a:r>
            <a:r>
              <a:rPr lang="en-US" sz="3000" spc="562">
                <a:solidFill>
                  <a:srgbClr val="88201A"/>
                </a:solidFill>
                <a:latin typeface="Arial"/>
                <a:ea typeface="Arial"/>
                <a:cs typeface="Arial"/>
                <a:sym typeface="Arial"/>
              </a:rPr>
              <a:t>net</a:t>
            </a:r>
          </a:p>
        </p:txBody>
      </p:sp>
      <p:sp>
        <p:nvSpPr>
          <p:cNvPr id="3" name="TextBox 3"/>
          <p:cNvSpPr txBox="1"/>
          <p:nvPr/>
        </p:nvSpPr>
        <p:spPr>
          <a:xfrm>
            <a:off x="5331524" y="3852339"/>
            <a:ext cx="7608570" cy="1719901"/>
          </a:xfrm>
          <a:prstGeom prst="rect">
            <a:avLst/>
          </a:prstGeom>
        </p:spPr>
        <p:txBody>
          <a:bodyPr lIns="0" tIns="0" rIns="0" bIns="0" rtlCol="0" anchor="t">
            <a:spAutoFit/>
          </a:bodyPr>
          <a:lstStyle/>
          <a:p>
            <a:pPr algn="l">
              <a:lnSpc>
                <a:spcPts val="12960"/>
              </a:lnSpc>
            </a:pPr>
            <a:r>
              <a:rPr lang="en-US" sz="10800" b="1" spc="247">
                <a:solidFill>
                  <a:srgbClr val="09203C"/>
                </a:solidFill>
                <a:latin typeface="Arial Bold"/>
                <a:ea typeface="Arial Bold"/>
                <a:cs typeface="Arial Bold"/>
                <a:sym typeface="Arial Bold"/>
              </a:rPr>
              <a:t>Thank	You</a:t>
            </a:r>
          </a:p>
        </p:txBody>
      </p:sp>
      <p:grpSp>
        <p:nvGrpSpPr>
          <p:cNvPr id="4" name="Group 4"/>
          <p:cNvGrpSpPr/>
          <p:nvPr/>
        </p:nvGrpSpPr>
        <p:grpSpPr>
          <a:xfrm>
            <a:off x="1865833" y="9474327"/>
            <a:ext cx="109538" cy="109538"/>
            <a:chOff x="0" y="0"/>
            <a:chExt cx="146050" cy="146050"/>
          </a:xfrm>
        </p:grpSpPr>
        <p:sp>
          <p:nvSpPr>
            <p:cNvPr id="5" name="Freeform 5"/>
            <p:cNvSpPr/>
            <p:nvPr/>
          </p:nvSpPr>
          <p:spPr>
            <a:xfrm>
              <a:off x="0" y="0"/>
              <a:ext cx="146050" cy="146050"/>
            </a:xfrm>
            <a:custGeom>
              <a:avLst/>
              <a:gdLst/>
              <a:ahLst/>
              <a:cxnLst/>
              <a:rect l="l" t="t" r="r" b="b"/>
              <a:pathLst>
                <a:path w="146050" h="146050">
                  <a:moveTo>
                    <a:pt x="0" y="0"/>
                  </a:moveTo>
                  <a:lnTo>
                    <a:pt x="146050" y="0"/>
                  </a:lnTo>
                  <a:lnTo>
                    <a:pt x="146050" y="146050"/>
                  </a:lnTo>
                  <a:lnTo>
                    <a:pt x="0" y="146050"/>
                  </a:lnTo>
                  <a:lnTo>
                    <a:pt x="0" y="0"/>
                  </a:lnTo>
                  <a:close/>
                </a:path>
              </a:pathLst>
            </a:custGeom>
            <a:blipFill>
              <a:blip r:embed="rId2"/>
              <a:stretch>
                <a:fillRect/>
              </a:stretch>
            </a:blipFill>
          </p:spPr>
          <p:txBody>
            <a:bodyPr/>
            <a:lstStyle/>
            <a:p>
              <a:endParaRPr lang="en-US"/>
            </a:p>
          </p:txBody>
        </p:sp>
      </p:grpSp>
      <p:sp>
        <p:nvSpPr>
          <p:cNvPr id="6" name="TextBox 6"/>
          <p:cNvSpPr txBox="1"/>
          <p:nvPr/>
        </p:nvSpPr>
        <p:spPr>
          <a:xfrm>
            <a:off x="1577035" y="9457944"/>
            <a:ext cx="583882" cy="139065"/>
          </a:xfrm>
          <a:prstGeom prst="rect">
            <a:avLst/>
          </a:prstGeom>
        </p:spPr>
        <p:txBody>
          <a:bodyPr lIns="0" tIns="0" rIns="0" bIns="0" rtlCol="0" anchor="t">
            <a:spAutoFit/>
          </a:bodyPr>
          <a:lstStyle/>
          <a:p>
            <a:pPr algn="l">
              <a:lnSpc>
                <a:spcPts val="810"/>
              </a:lnSpc>
            </a:pPr>
            <a:r>
              <a:rPr lang="en-US" sz="675">
                <a:solidFill>
                  <a:srgbClr val="9C9A9A"/>
                </a:solidFill>
                <a:latin typeface="Arial"/>
                <a:ea typeface="Arial"/>
                <a:cs typeface="Arial"/>
                <a:sym typeface="Arial"/>
              </a:rPr>
              <a:t>found  Hon</a:t>
            </a:r>
          </a:p>
        </p:txBody>
      </p:sp>
      <p:sp>
        <p:nvSpPr>
          <p:cNvPr id="7" name="TextBox 7"/>
          <p:cNvSpPr txBox="1"/>
          <p:nvPr/>
        </p:nvSpPr>
        <p:spPr>
          <a:xfrm>
            <a:off x="15086457" y="9084869"/>
            <a:ext cx="2708910" cy="513397"/>
          </a:xfrm>
          <a:prstGeom prst="rect">
            <a:avLst/>
          </a:prstGeom>
        </p:spPr>
        <p:txBody>
          <a:bodyPr lIns="0" tIns="0" rIns="0" bIns="0" rtlCol="0" anchor="t">
            <a:spAutoFit/>
          </a:bodyPr>
          <a:lstStyle/>
          <a:p>
            <a:pPr algn="l">
              <a:lnSpc>
                <a:spcPts val="1439"/>
              </a:lnSpc>
            </a:pPr>
            <a:r>
              <a:rPr lang="en-US" sz="1200" spc="405">
                <a:solidFill>
                  <a:srgbClr val="1F1F1F"/>
                </a:solidFill>
                <a:latin typeface="Arial"/>
                <a:ea typeface="Arial"/>
                <a:cs typeface="Arial"/>
                <a:sym typeface="Arial"/>
              </a:rPr>
              <a:t>In	collaboration \Nith</a:t>
            </a:r>
          </a:p>
          <a:p>
            <a:pPr algn="l">
              <a:lnSpc>
                <a:spcPts val="2160"/>
              </a:lnSpc>
            </a:pPr>
            <a:r>
              <a:rPr lang="en-US" sz="1800" spc="525">
                <a:solidFill>
                  <a:srgbClr val="1F1F1F"/>
                </a:solidFill>
                <a:latin typeface="Times New Roman"/>
                <a:ea typeface="Times New Roman"/>
                <a:cs typeface="Times New Roman"/>
                <a:sym typeface="Times New Roman"/>
              </a:rPr>
              <a:t>IBM </a:t>
            </a:r>
            <a:r>
              <a:rPr lang="en-US" sz="1800" b="1" spc="525">
                <a:solidFill>
                  <a:srgbClr val="0E0E0E"/>
                </a:solidFill>
                <a:latin typeface="Times New Roman Bold"/>
                <a:ea typeface="Times New Roman Bold"/>
                <a:cs typeface="Times New Roman Bold"/>
                <a:sym typeface="Times New Roman Bold"/>
              </a:rPr>
              <a:t>SkillsBuild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4613720" y="198425"/>
            <a:ext cx="9185910" cy="807913"/>
          </a:xfrm>
          <a:prstGeom prst="rect">
            <a:avLst/>
          </a:prstGeom>
        </p:spPr>
        <p:txBody>
          <a:bodyPr lIns="0" tIns="0" rIns="0" bIns="0" rtlCol="0" anchor="t">
            <a:spAutoFit/>
          </a:bodyPr>
          <a:lstStyle/>
          <a:p>
            <a:pPr algn="l">
              <a:lnSpc>
                <a:spcPts val="6300"/>
              </a:lnSpc>
            </a:pPr>
            <a:r>
              <a:rPr lang="en-US" sz="5250" b="1" dirty="0">
                <a:solidFill>
                  <a:srgbClr val="001F5F"/>
                </a:solidFill>
                <a:latin typeface="Times New Roman Bold"/>
                <a:ea typeface="Times New Roman Bold"/>
                <a:cs typeface="Times New Roman Bold"/>
                <a:sym typeface="Times New Roman Bold"/>
              </a:rPr>
              <a:t>Name of the team:	</a:t>
            </a:r>
            <a:r>
              <a:rPr lang="en-US" sz="5250" b="1" dirty="0">
                <a:solidFill>
                  <a:srgbClr val="1F3862"/>
                </a:solidFill>
                <a:latin typeface="Times New Roman Bold"/>
                <a:ea typeface="Times New Roman Bold"/>
                <a:cs typeface="Times New Roman Bold"/>
                <a:sym typeface="Times New Roman Bold"/>
              </a:rPr>
              <a:t>ClimaCrop</a:t>
            </a:r>
          </a:p>
        </p:txBody>
      </p:sp>
      <p:sp>
        <p:nvSpPr>
          <p:cNvPr id="5" name="TextBox 5"/>
          <p:cNvSpPr txBox="1"/>
          <p:nvPr/>
        </p:nvSpPr>
        <p:spPr>
          <a:xfrm>
            <a:off x="5532692" y="947918"/>
            <a:ext cx="6640830" cy="785174"/>
          </a:xfrm>
          <a:prstGeom prst="rect">
            <a:avLst/>
          </a:prstGeom>
        </p:spPr>
        <p:txBody>
          <a:bodyPr lIns="0" tIns="0" rIns="0" bIns="0" rtlCol="0" anchor="t">
            <a:spAutoFit/>
          </a:bodyPr>
          <a:lstStyle/>
          <a:p>
            <a:pPr algn="l">
              <a:lnSpc>
                <a:spcPts val="5759"/>
              </a:lnSpc>
            </a:pPr>
            <a:r>
              <a:rPr lang="en-US" sz="4800" b="1">
                <a:solidFill>
                  <a:srgbClr val="001F5F"/>
                </a:solidFill>
                <a:latin typeface="Times New Roman Bold"/>
                <a:ea typeface="Times New Roman Bold"/>
                <a:cs typeface="Times New Roman Bold"/>
                <a:sym typeface="Times New Roman Bold"/>
              </a:rPr>
              <a:t>Details of Team members</a:t>
            </a:r>
          </a:p>
        </p:txBody>
      </p:sp>
      <p:graphicFrame>
        <p:nvGraphicFramePr>
          <p:cNvPr id="8" name="Table 8"/>
          <p:cNvGraphicFramePr>
            <a:graphicFrameLocks noGrp="1"/>
          </p:cNvGraphicFramePr>
          <p:nvPr>
            <p:extLst>
              <p:ext uri="{D42A27DB-BD31-4B8C-83A1-F6EECF244321}">
                <p14:modId xmlns:p14="http://schemas.microsoft.com/office/powerpoint/2010/main" val="2529185032"/>
              </p:ext>
            </p:extLst>
          </p:nvPr>
        </p:nvGraphicFramePr>
        <p:xfrm>
          <a:off x="3144537" y="3005182"/>
          <a:ext cx="12279874" cy="5885337"/>
        </p:xfrm>
        <a:graphic>
          <a:graphicData uri="http://schemas.openxmlformats.org/drawingml/2006/table">
            <a:tbl>
              <a:tblPr/>
              <a:tblGrid>
                <a:gridCol w="2685154">
                  <a:extLst>
                    <a:ext uri="{9D8B030D-6E8A-4147-A177-3AD203B41FA5}">
                      <a16:colId xmlns:a16="http://schemas.microsoft.com/office/drawing/2014/main" val="20000"/>
                    </a:ext>
                  </a:extLst>
                </a:gridCol>
                <a:gridCol w="3208930">
                  <a:extLst>
                    <a:ext uri="{9D8B030D-6E8A-4147-A177-3AD203B41FA5}">
                      <a16:colId xmlns:a16="http://schemas.microsoft.com/office/drawing/2014/main" val="20001"/>
                    </a:ext>
                  </a:extLst>
                </a:gridCol>
                <a:gridCol w="3208928">
                  <a:extLst>
                    <a:ext uri="{9D8B030D-6E8A-4147-A177-3AD203B41FA5}">
                      <a16:colId xmlns:a16="http://schemas.microsoft.com/office/drawing/2014/main" val="20002"/>
                    </a:ext>
                  </a:extLst>
                </a:gridCol>
                <a:gridCol w="3176862">
                  <a:extLst>
                    <a:ext uri="{9D8B030D-6E8A-4147-A177-3AD203B41FA5}">
                      <a16:colId xmlns:a16="http://schemas.microsoft.com/office/drawing/2014/main" val="20003"/>
                    </a:ext>
                  </a:extLst>
                </a:gridCol>
              </a:tblGrid>
              <a:tr h="1336778">
                <a:tc>
                  <a:txBody>
                    <a:bodyPr/>
                    <a:lstStyle/>
                    <a:p>
                      <a:pPr algn="ctr">
                        <a:lnSpc>
                          <a:spcPts val="3240"/>
                        </a:lnSpc>
                        <a:defRPr/>
                      </a:pPr>
                      <a:r>
                        <a:rPr lang="en-US" sz="2700" spc="-30" dirty="0">
                          <a:solidFill>
                            <a:srgbClr val="000000"/>
                          </a:solidFill>
                          <a:latin typeface="Arial"/>
                          <a:ea typeface="Arial"/>
                          <a:cs typeface="Arial"/>
                          <a:sym typeface="Arial"/>
                        </a:rPr>
                        <a:t>TEAM MEMBER NAME</a:t>
                      </a:r>
                      <a:endParaRPr lang="en-US" sz="1100" dirty="0"/>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4762" cap="flat" cmpd="sng" algn="ctr">
                      <a:solidFill>
                        <a:srgbClr val="000000"/>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40"/>
                        </a:lnSpc>
                        <a:defRPr/>
                      </a:pPr>
                      <a:r>
                        <a:rPr lang="en-US" sz="2700" spc="-30">
                          <a:solidFill>
                            <a:srgbClr val="000000"/>
                          </a:solidFill>
                          <a:latin typeface="Arial"/>
                          <a:ea typeface="Arial"/>
                          <a:cs typeface="Arial"/>
                          <a:sym typeface="Arial"/>
                        </a:rPr>
                        <a:t>Recent Passport Photo</a:t>
                      </a:r>
                      <a:endParaRPr lang="en-US" sz="110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40"/>
                        </a:lnSpc>
                        <a:defRPr/>
                      </a:pPr>
                      <a:endParaRPr lang="en-US" sz="1100" dirty="0"/>
                    </a:p>
                    <a:p>
                      <a:pPr algn="ctr">
                        <a:lnSpc>
                          <a:spcPts val="3240"/>
                        </a:lnSpc>
                      </a:pPr>
                      <a:r>
                        <a:rPr lang="en-US" sz="2700" b="1" dirty="0">
                          <a:solidFill>
                            <a:srgbClr val="FFFFFF"/>
                          </a:solidFill>
                          <a:latin typeface="Calibri (MS) Bold"/>
                          <a:ea typeface="Calibri (MS) Bold"/>
                          <a:cs typeface="Calibri (MS) Bold"/>
                          <a:sym typeface="Calibri (MS) Bold"/>
                        </a:rPr>
                        <a:t>Email ID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tc>
                  <a:txBody>
                    <a:bodyPr/>
                    <a:lstStyle/>
                    <a:p>
                      <a:pPr algn="ctr">
                        <a:lnSpc>
                          <a:spcPts val="3278"/>
                        </a:lnSpc>
                        <a:defRPr/>
                      </a:pPr>
                      <a:r>
                        <a:rPr lang="en-US" sz="2700" b="1" spc="-15">
                          <a:solidFill>
                            <a:srgbClr val="FFFFFF"/>
                          </a:solidFill>
                          <a:latin typeface="Calibri (MS) Bold"/>
                          <a:ea typeface="Calibri (MS) Bold"/>
                          <a:cs typeface="Calibri (MS) Bold"/>
                          <a:sym typeface="Calibri (MS) Bold"/>
                        </a:rPr>
                        <a:t>Phone number [WhatsApp]</a:t>
                      </a:r>
                      <a:endParaRPr lang="en-US" sz="1100"/>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3"/>
                    </a:solidFill>
                  </a:tcPr>
                </a:tc>
                <a:extLst>
                  <a:ext uri="{0D108BD9-81ED-4DB2-BD59-A6C34878D82A}">
                    <a16:rowId xmlns:a16="http://schemas.microsoft.com/office/drawing/2014/main" val="10000"/>
                  </a:ext>
                </a:extLst>
              </a:tr>
              <a:tr h="1413289">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Inchara.S</a:t>
                      </a:r>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2160"/>
                        </a:lnSpc>
                        <a:defRPr/>
                      </a:pPr>
                      <a:endParaRPr lang="en-US" sz="1100"/>
                    </a:p>
                    <a:p>
                      <a:pPr algn="ctr">
                        <a:lnSpc>
                          <a:spcPts val="2160"/>
                        </a:lnSpc>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3" tooltip="mailto:incharaurs30@gmail.com"/>
                        </a:rPr>
                        <a:t>incharaurs30@gmail.com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9380207440</a:t>
                      </a:r>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EED"/>
                    </a:solidFill>
                  </a:tcPr>
                </a:tc>
                <a:extLst>
                  <a:ext uri="{0D108BD9-81ED-4DB2-BD59-A6C34878D82A}">
                    <a16:rowId xmlns:a16="http://schemas.microsoft.com/office/drawing/2014/main" val="10001"/>
                  </a:ext>
                </a:extLst>
              </a:tr>
              <a:tr h="1783543">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K P Nihaal</a:t>
                      </a:r>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2160"/>
                        </a:lnSpc>
                        <a:defRPr/>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4" tooltip="mailto:kpnihaal1725@gmail.com"/>
                        </a:rPr>
                        <a:t>kpnihaal1725@gmail.com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tc>
                  <a:txBody>
                    <a:bodyPr/>
                    <a:lstStyle/>
                    <a:p>
                      <a:pPr algn="ctr">
                        <a:lnSpc>
                          <a:spcPts val="3240"/>
                        </a:lnSpc>
                        <a:defRPr/>
                      </a:pPr>
                      <a:endParaRPr lang="en-US" sz="1100"/>
                    </a:p>
                    <a:p>
                      <a:pPr algn="ctr">
                        <a:lnSpc>
                          <a:spcPts val="3240"/>
                        </a:lnSpc>
                      </a:pPr>
                      <a:r>
                        <a:rPr lang="en-US" sz="2700" b="1" spc="-15">
                          <a:solidFill>
                            <a:srgbClr val="000000"/>
                          </a:solidFill>
                          <a:latin typeface="Palatino Bold"/>
                          <a:ea typeface="Palatino Bold"/>
                          <a:cs typeface="Palatino Bold"/>
                          <a:sym typeface="Palatino Bold"/>
                        </a:rPr>
                        <a:t>6366911112</a:t>
                      </a:r>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7"/>
                    </a:solidFill>
                  </a:tcPr>
                </a:tc>
                <a:extLst>
                  <a:ext uri="{0D108BD9-81ED-4DB2-BD59-A6C34878D82A}">
                    <a16:rowId xmlns:a16="http://schemas.microsoft.com/office/drawing/2014/main" val="10002"/>
                  </a:ext>
                </a:extLst>
              </a:tr>
              <a:tr h="1351727">
                <a:tc>
                  <a:txBody>
                    <a:bodyPr/>
                    <a:lstStyle/>
                    <a:p>
                      <a:pPr algn="ctr">
                        <a:lnSpc>
                          <a:spcPts val="3240"/>
                        </a:lnSpc>
                        <a:defRPr/>
                      </a:pPr>
                      <a:r>
                        <a:rPr lang="en-US" sz="2700" b="1" spc="-150">
                          <a:solidFill>
                            <a:srgbClr val="000000"/>
                          </a:solidFill>
                          <a:latin typeface="Palatino Bold"/>
                          <a:ea typeface="Palatino Bold"/>
                          <a:cs typeface="Palatino Bold"/>
                          <a:sym typeface="Palatino Bold"/>
                        </a:rPr>
                        <a:t>Kushal K R</a:t>
                      </a:r>
                      <a:endParaRPr lang="en-US" sz="1100"/>
                    </a:p>
                  </a:txBody>
                  <a:tcPr marL="0" marR="0" marT="0" marB="0" anchor="ctr">
                    <a:lnL w="4762"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1679"/>
                        </a:lnSpc>
                        <a:defRPr/>
                      </a:pPr>
                      <a:endParaRPr lang="en-US" sz="1100" dirty="0"/>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2160"/>
                        </a:lnSpc>
                        <a:defRPr/>
                      </a:pPr>
                      <a:endParaRPr lang="en-US" sz="1100"/>
                    </a:p>
                    <a:p>
                      <a:pPr algn="ctr">
                        <a:lnSpc>
                          <a:spcPts val="2160"/>
                        </a:lnSpc>
                      </a:pPr>
                      <a:r>
                        <a:rPr lang="en-US" sz="1800" b="1" u="sng" spc="-15">
                          <a:solidFill>
                            <a:srgbClr val="0000FF"/>
                          </a:solidFill>
                          <a:latin typeface="Palatino Bold"/>
                          <a:ea typeface="Palatino Bold"/>
                          <a:cs typeface="Palatino Bold"/>
                          <a:sym typeface="Palatino Bold"/>
                          <a:hlinkClick r:id="rId5" tooltip="mailto:kushal.kr6002@gmail.com"/>
                        </a:rPr>
                        <a:t>kushal.kr6002@gmail.com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tc>
                  <a:txBody>
                    <a:bodyPr/>
                    <a:lstStyle/>
                    <a:p>
                      <a:pPr algn="ctr">
                        <a:lnSpc>
                          <a:spcPts val="3240"/>
                        </a:lnSpc>
                        <a:defRPr/>
                      </a:pPr>
                      <a:r>
                        <a:rPr lang="en-US" sz="2700" b="1" spc="-15" dirty="0">
                          <a:solidFill>
                            <a:srgbClr val="000000"/>
                          </a:solidFill>
                          <a:latin typeface="Palatino Bold"/>
                          <a:ea typeface="Palatino Bold"/>
                          <a:cs typeface="Palatino Bold"/>
                          <a:sym typeface="Palatino Bold"/>
                        </a:rPr>
                        <a:t>7483286722</a:t>
                      </a:r>
                      <a:endParaRPr lang="en-US" sz="1100" dirty="0"/>
                    </a:p>
                  </a:txBody>
                  <a:tcPr marL="0" marR="0" marT="0" marB="0" anchor="ctr">
                    <a:lnL w="12700" cap="flat" cmpd="sng" algn="ctr">
                      <a:solidFill>
                        <a:srgbClr val="FFFFFF"/>
                      </a:solidFill>
                      <a:prstDash val="solid"/>
                      <a:round/>
                      <a:headEnd type="none" w="med" len="med"/>
                      <a:tailEnd type="none" w="med" len="med"/>
                    </a:lnL>
                    <a:lnR w="4762"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EED"/>
                    </a:solidFill>
                  </a:tcPr>
                </a:tc>
                <a:extLst>
                  <a:ext uri="{0D108BD9-81ED-4DB2-BD59-A6C34878D82A}">
                    <a16:rowId xmlns:a16="http://schemas.microsoft.com/office/drawing/2014/main" val="10003"/>
                  </a:ext>
                </a:extLst>
              </a:tr>
            </a:tbl>
          </a:graphicData>
        </a:graphic>
      </p:graphicFrame>
      <p:grpSp>
        <p:nvGrpSpPr>
          <p:cNvPr id="6" name="Group 6"/>
          <p:cNvGrpSpPr/>
          <p:nvPr/>
        </p:nvGrpSpPr>
        <p:grpSpPr>
          <a:xfrm>
            <a:off x="3352800" y="3005182"/>
            <a:ext cx="14607359" cy="5994080"/>
            <a:chOff x="0" y="0"/>
            <a:chExt cx="19476479" cy="7992106"/>
          </a:xfrm>
        </p:grpSpPr>
        <p:sp>
          <p:nvSpPr>
            <p:cNvPr id="7" name="TextBox 7"/>
            <p:cNvSpPr txBox="1"/>
            <p:nvPr/>
          </p:nvSpPr>
          <p:spPr>
            <a:xfrm>
              <a:off x="19353581" y="7633331"/>
              <a:ext cx="122898" cy="358775"/>
            </a:xfrm>
            <a:prstGeom prst="rect">
              <a:avLst/>
            </a:prstGeom>
          </p:spPr>
          <p:txBody>
            <a:bodyPr lIns="0" tIns="0" rIns="0" bIns="0" rtlCol="0" anchor="t">
              <a:spAutoFit/>
            </a:bodyPr>
            <a:lstStyle/>
            <a:p>
              <a:pPr algn="l">
                <a:lnSpc>
                  <a:spcPts val="1980"/>
                </a:lnSpc>
              </a:pPr>
              <a:r>
                <a:rPr lang="en-US" sz="1650" spc="-75">
                  <a:solidFill>
                    <a:srgbClr val="000000"/>
                  </a:solidFill>
                  <a:latin typeface="Calibri (MS)"/>
                  <a:ea typeface="Calibri (MS)"/>
                  <a:cs typeface="Calibri (MS)"/>
                  <a:sym typeface="Calibri (MS)"/>
                </a:rPr>
                <a:t>i</a:t>
              </a:r>
            </a:p>
          </p:txBody>
        </p:sp>
        <p:grpSp>
          <p:nvGrpSpPr>
            <p:cNvPr id="9" name="Group 9"/>
            <p:cNvGrpSpPr/>
            <p:nvPr/>
          </p:nvGrpSpPr>
          <p:grpSpPr>
            <a:xfrm>
              <a:off x="4961246" y="1902488"/>
              <a:ext cx="1245189" cy="1523009"/>
              <a:chOff x="0" y="0"/>
              <a:chExt cx="1245189" cy="1523009"/>
            </a:xfrm>
          </p:grpSpPr>
          <p:sp>
            <p:nvSpPr>
              <p:cNvPr id="10" name="Freeform 10"/>
              <p:cNvSpPr/>
              <p:nvPr/>
            </p:nvSpPr>
            <p:spPr>
              <a:xfrm>
                <a:off x="0" y="0"/>
                <a:ext cx="1245189" cy="1522984"/>
              </a:xfrm>
              <a:custGeom>
                <a:avLst/>
                <a:gdLst/>
                <a:ahLst/>
                <a:cxnLst/>
                <a:rect l="l" t="t" r="r" b="b"/>
                <a:pathLst>
                  <a:path w="1245189" h="1522984">
                    <a:moveTo>
                      <a:pt x="0" y="0"/>
                    </a:moveTo>
                    <a:lnTo>
                      <a:pt x="1245189" y="0"/>
                    </a:lnTo>
                    <a:lnTo>
                      <a:pt x="1245189" y="1522984"/>
                    </a:lnTo>
                    <a:lnTo>
                      <a:pt x="0" y="1522984"/>
                    </a:lnTo>
                    <a:lnTo>
                      <a:pt x="0" y="0"/>
                    </a:lnTo>
                    <a:close/>
                  </a:path>
                </a:pathLst>
              </a:custGeom>
              <a:blipFill>
                <a:blip r:embed="rId6"/>
                <a:stretch>
                  <a:fillRect t="-3015" b="-3017"/>
                </a:stretch>
              </a:blipFill>
            </p:spPr>
            <p:txBody>
              <a:bodyPr/>
              <a:lstStyle/>
              <a:p>
                <a:endParaRPr lang="en-US"/>
              </a:p>
            </p:txBody>
          </p:sp>
        </p:grpSp>
        <p:grpSp>
          <p:nvGrpSpPr>
            <p:cNvPr id="11" name="Group 11"/>
            <p:cNvGrpSpPr/>
            <p:nvPr/>
          </p:nvGrpSpPr>
          <p:grpSpPr>
            <a:xfrm>
              <a:off x="4764603" y="3887533"/>
              <a:ext cx="1677499" cy="1914252"/>
              <a:chOff x="0" y="0"/>
              <a:chExt cx="1036635" cy="1182939"/>
            </a:xfrm>
          </p:grpSpPr>
          <p:sp>
            <p:nvSpPr>
              <p:cNvPr id="12" name="Freeform 12"/>
              <p:cNvSpPr/>
              <p:nvPr/>
            </p:nvSpPr>
            <p:spPr>
              <a:xfrm>
                <a:off x="0" y="0"/>
                <a:ext cx="1036635" cy="1182990"/>
              </a:xfrm>
              <a:custGeom>
                <a:avLst/>
                <a:gdLst/>
                <a:ahLst/>
                <a:cxnLst/>
                <a:rect l="l" t="t" r="r" b="b"/>
                <a:pathLst>
                  <a:path w="1036635" h="1182990">
                    <a:moveTo>
                      <a:pt x="0" y="0"/>
                    </a:moveTo>
                    <a:lnTo>
                      <a:pt x="1036635" y="0"/>
                    </a:lnTo>
                    <a:lnTo>
                      <a:pt x="1036635" y="1182990"/>
                    </a:lnTo>
                    <a:lnTo>
                      <a:pt x="0" y="1182990"/>
                    </a:lnTo>
                    <a:lnTo>
                      <a:pt x="0" y="0"/>
                    </a:lnTo>
                    <a:close/>
                  </a:path>
                </a:pathLst>
              </a:custGeom>
              <a:blipFill>
                <a:blip r:embed="rId7"/>
                <a:stretch>
                  <a:fillRect t="-4473" b="-4469"/>
                </a:stretch>
              </a:blipFill>
            </p:spPr>
            <p:txBody>
              <a:bodyPr/>
              <a:lstStyle/>
              <a:p>
                <a:endParaRPr lang="en-US"/>
              </a:p>
            </p:txBody>
          </p:sp>
        </p:grpSp>
        <p:grpSp>
          <p:nvGrpSpPr>
            <p:cNvPr id="13" name="Group 13"/>
            <p:cNvGrpSpPr/>
            <p:nvPr/>
          </p:nvGrpSpPr>
          <p:grpSpPr>
            <a:xfrm>
              <a:off x="4725578" y="6104465"/>
              <a:ext cx="1716524" cy="1706626"/>
              <a:chOff x="0" y="0"/>
              <a:chExt cx="1716524" cy="1706626"/>
            </a:xfrm>
          </p:grpSpPr>
          <p:sp>
            <p:nvSpPr>
              <p:cNvPr id="14" name="Freeform 14"/>
              <p:cNvSpPr/>
              <p:nvPr/>
            </p:nvSpPr>
            <p:spPr>
              <a:xfrm>
                <a:off x="0" y="0"/>
                <a:ext cx="1716524" cy="1706626"/>
              </a:xfrm>
              <a:custGeom>
                <a:avLst/>
                <a:gdLst/>
                <a:ahLst/>
                <a:cxnLst/>
                <a:rect l="l" t="t" r="r" b="b"/>
                <a:pathLst>
                  <a:path w="1716524" h="1706626">
                    <a:moveTo>
                      <a:pt x="0" y="0"/>
                    </a:moveTo>
                    <a:lnTo>
                      <a:pt x="1716524" y="0"/>
                    </a:lnTo>
                    <a:lnTo>
                      <a:pt x="1716524" y="1706626"/>
                    </a:lnTo>
                    <a:lnTo>
                      <a:pt x="0" y="1706626"/>
                    </a:lnTo>
                    <a:lnTo>
                      <a:pt x="0" y="0"/>
                    </a:lnTo>
                    <a:close/>
                  </a:path>
                </a:pathLst>
              </a:custGeom>
              <a:blipFill>
                <a:blip r:embed="rId8"/>
                <a:stretch>
                  <a:fillRect t="-3172" b="-3172"/>
                </a:stretch>
              </a:blipFill>
            </p:spPr>
            <p:txBody>
              <a:bodyPr/>
              <a:lstStyle/>
              <a:p>
                <a:endParaRPr lang="en-US"/>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210371"/>
            <a:ext cx="15636850" cy="602618"/>
          </a:xfrm>
          <a:prstGeom prst="rect">
            <a:avLst/>
          </a:prstGeom>
        </p:spPr>
        <p:txBody>
          <a:bodyPr lIns="0" tIns="0" rIns="0" bIns="0" rtlCol="0" anchor="t">
            <a:spAutoFit/>
          </a:bodyPr>
          <a:lstStyle/>
          <a:p>
            <a:pPr algn="l">
              <a:lnSpc>
                <a:spcPts val="4320"/>
              </a:lnSpc>
            </a:pPr>
            <a:r>
              <a:rPr lang="en-US" sz="3600" b="1" spc="-15">
                <a:solidFill>
                  <a:srgbClr val="000000"/>
                </a:solidFill>
                <a:latin typeface="Arial Bold"/>
                <a:ea typeface="Arial Bold"/>
                <a:cs typeface="Arial Bold"/>
                <a:sym typeface="Arial Bold"/>
              </a:rPr>
              <a:t>Problem statement</a:t>
            </a:r>
          </a:p>
        </p:txBody>
      </p:sp>
      <p:sp>
        <p:nvSpPr>
          <p:cNvPr id="5" name="TextBox 5"/>
          <p:cNvSpPr txBox="1"/>
          <p:nvPr/>
        </p:nvSpPr>
        <p:spPr>
          <a:xfrm>
            <a:off x="1029081" y="2533650"/>
            <a:ext cx="16230600" cy="2609850"/>
          </a:xfrm>
          <a:prstGeom prst="rect">
            <a:avLst/>
          </a:prstGeom>
        </p:spPr>
        <p:txBody>
          <a:bodyPr lIns="0" tIns="0" rIns="0" bIns="0" rtlCol="0" anchor="t">
            <a:spAutoFit/>
          </a:bodyPr>
          <a:lstStyle/>
          <a:p>
            <a:pPr algn="just">
              <a:lnSpc>
                <a:spcPts val="2999"/>
              </a:lnSpc>
            </a:pPr>
            <a:r>
              <a:rPr lang="en-US" sz="2499" b="1">
                <a:solidFill>
                  <a:srgbClr val="000000"/>
                </a:solidFill>
                <a:latin typeface="Arial Bold"/>
                <a:ea typeface="Arial Bold"/>
                <a:cs typeface="Arial Bold"/>
                <a:sym typeface="Arial Bold"/>
              </a:rPr>
              <a:t>Agriculture Agent</a:t>
            </a:r>
          </a:p>
          <a:p>
            <a:pPr algn="just">
              <a:lnSpc>
                <a:spcPts val="2999"/>
              </a:lnSpc>
            </a:pPr>
            <a:r>
              <a:rPr lang="en-US" sz="2499" b="1">
                <a:solidFill>
                  <a:srgbClr val="000000"/>
                </a:solidFill>
                <a:latin typeface="Arial Bold"/>
                <a:ea typeface="Arial Bold"/>
                <a:cs typeface="Arial Bold"/>
                <a:sym typeface="Arial Bold"/>
              </a:rPr>
              <a:t>The Challenge</a:t>
            </a:r>
          </a:p>
          <a:p>
            <a:pPr algn="just">
              <a:lnSpc>
                <a:spcPts val="2999"/>
              </a:lnSpc>
            </a:pPr>
            <a:endParaRPr lang="en-US" sz="2499" b="1">
              <a:solidFill>
                <a:srgbClr val="000000"/>
              </a:solidFill>
              <a:latin typeface="Arial Bold"/>
              <a:ea typeface="Arial Bold"/>
              <a:cs typeface="Arial Bold"/>
              <a:sym typeface="Arial Bold"/>
            </a:endParaRPr>
          </a:p>
          <a:p>
            <a:pPr algn="just">
              <a:lnSpc>
                <a:spcPts val="2999"/>
              </a:lnSpc>
            </a:pPr>
            <a:r>
              <a:rPr lang="en-US" sz="2499">
                <a:solidFill>
                  <a:srgbClr val="000000"/>
                </a:solidFill>
                <a:latin typeface="Arial"/>
                <a:ea typeface="Arial"/>
                <a:cs typeface="Arial"/>
                <a:sym typeface="Arial"/>
              </a:rPr>
              <a:t>Climate variability significantly affects agricultural productivity through extreme weather events, shifting seasons, and unpredictable rainfall. Farmers and planners often lack tools to interpret climate data in an actionable manner. There is a need for an intelligent assistive system that can analyze climate trends and assess agricultural risk at a local level.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713103"/>
            <a:ext cx="15636850" cy="602618"/>
          </a:xfrm>
          <a:prstGeom prst="rect">
            <a:avLst/>
          </a:prstGeom>
        </p:spPr>
        <p:txBody>
          <a:bodyPr lIns="0" tIns="0" rIns="0" bIns="0" rtlCol="0" anchor="t">
            <a:spAutoFit/>
          </a:bodyPr>
          <a:lstStyle/>
          <a:p>
            <a:pPr algn="l">
              <a:lnSpc>
                <a:spcPts val="4320"/>
              </a:lnSpc>
            </a:pPr>
            <a:r>
              <a:rPr lang="en-US" sz="3600" b="1" spc="-15">
                <a:solidFill>
                  <a:srgbClr val="000000"/>
                </a:solidFill>
                <a:latin typeface="Arial Bold"/>
                <a:ea typeface="Arial Bold"/>
                <a:cs typeface="Arial Bold"/>
                <a:sym typeface="Arial Bold"/>
              </a:rPr>
              <a:t>Need of project</a:t>
            </a:r>
          </a:p>
        </p:txBody>
      </p:sp>
      <p:sp>
        <p:nvSpPr>
          <p:cNvPr id="5" name="TextBox 5"/>
          <p:cNvSpPr txBox="1"/>
          <p:nvPr/>
        </p:nvSpPr>
        <p:spPr>
          <a:xfrm>
            <a:off x="1029081" y="1870710"/>
            <a:ext cx="16230600" cy="3272790"/>
          </a:xfrm>
          <a:prstGeom prst="rect">
            <a:avLst/>
          </a:prstGeom>
        </p:spPr>
        <p:txBody>
          <a:bodyPr lIns="0" tIns="0" rIns="0" bIns="0" rtlCol="0" anchor="t">
            <a:spAutoFit/>
          </a:bodyPr>
          <a:lstStyle/>
          <a:p>
            <a:pPr marL="539748" lvl="1" indent="-269874" algn="l">
              <a:lnSpc>
                <a:spcPts val="2879"/>
              </a:lnSpc>
              <a:buFont typeface="Arial"/>
              <a:buChar char="•"/>
            </a:pPr>
            <a:r>
              <a:rPr lang="en-US" sz="2499">
                <a:solidFill>
                  <a:srgbClr val="000000"/>
                </a:solidFill>
                <a:latin typeface="Arial"/>
                <a:ea typeface="Arial"/>
                <a:cs typeface="Arial"/>
                <a:sym typeface="Arial"/>
              </a:rPr>
              <a:t>Farmers cannot convert complex climate data, seasonal forecasts, and historical weather patterns into clear crop planning decisions that suit their local conditions and crop types.</a:t>
            </a:r>
          </a:p>
          <a:p>
            <a:pPr marL="539748" lvl="1" indent="-269874" algn="l">
              <a:lnSpc>
                <a:spcPts val="2879"/>
              </a:lnSpc>
              <a:buFont typeface="Arial"/>
              <a:buChar char="•"/>
            </a:pPr>
            <a:r>
              <a:rPr lang="en-US" sz="2499">
                <a:solidFill>
                  <a:srgbClr val="000000"/>
                </a:solidFill>
                <a:latin typeface="Arial"/>
                <a:ea typeface="Arial"/>
                <a:cs typeface="Arial"/>
                <a:sym typeface="Arial"/>
              </a:rPr>
              <a:t> No existing system effectively translates climate forecasts into crop-level risk detection such as identifying the possibility of drought stress, heat damage, delayed rainfall, or excess moisture that directly impacts yield. </a:t>
            </a:r>
          </a:p>
          <a:p>
            <a:pPr marL="539748" lvl="1" indent="-269874" algn="l">
              <a:lnSpc>
                <a:spcPts val="2879"/>
              </a:lnSpc>
              <a:buFont typeface="Arial"/>
              <a:buChar char="•"/>
            </a:pPr>
            <a:r>
              <a:rPr lang="en-US" sz="2499">
                <a:solidFill>
                  <a:srgbClr val="000000"/>
                </a:solidFill>
                <a:latin typeface="Arial"/>
                <a:ea typeface="Arial"/>
                <a:cs typeface="Arial"/>
                <a:sym typeface="Arial"/>
              </a:rPr>
              <a:t>Most current advisory platforms provide only generic suggestions that are not tailored to specific regions, crops, or real-time climate variability, making them less useful for practical farming decisions.</a:t>
            </a:r>
          </a:p>
          <a:p>
            <a:pPr marL="539748" lvl="1" indent="-269874" algn="l">
              <a:lnSpc>
                <a:spcPts val="2879"/>
              </a:lnSpc>
              <a:buFont typeface="Arial"/>
              <a:buChar char="•"/>
            </a:pPr>
            <a:r>
              <a:rPr lang="en-US" sz="2499">
                <a:solidFill>
                  <a:srgbClr val="000000"/>
                </a:solidFill>
                <a:latin typeface="Arial"/>
                <a:ea typeface="Arial"/>
                <a:cs typeface="Arial"/>
                <a:sym typeface="Arial"/>
              </a:rPr>
              <a:t> There is a strong need for an AI-driven, region-specific, and climate-resilient agriculture support system that can analyze climate trends, detect potential risks, and convert them into actionable, localized crop advisory for farmers.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325575" y="1341813"/>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End user of project</a:t>
            </a:r>
          </a:p>
        </p:txBody>
      </p:sp>
      <p:sp>
        <p:nvSpPr>
          <p:cNvPr id="5" name="TextBox 5"/>
          <p:cNvSpPr txBox="1"/>
          <p:nvPr/>
        </p:nvSpPr>
        <p:spPr>
          <a:xfrm>
            <a:off x="1028700" y="2783736"/>
            <a:ext cx="11243946" cy="1495425"/>
          </a:xfrm>
          <a:prstGeom prst="rect">
            <a:avLst/>
          </a:prstGeom>
        </p:spPr>
        <p:txBody>
          <a:bodyPr lIns="0" tIns="0" rIns="0" bIns="0" rtlCol="0" anchor="t">
            <a:spAutoFit/>
          </a:bodyPr>
          <a:lstStyle/>
          <a:p>
            <a:pPr marL="478787" lvl="1" indent="-239393" algn="l">
              <a:lnSpc>
                <a:spcPts val="2999"/>
              </a:lnSpc>
              <a:buFont typeface="Arial"/>
              <a:buChar char="•"/>
            </a:pPr>
            <a:r>
              <a:rPr lang="en-US" sz="2499">
                <a:solidFill>
                  <a:srgbClr val="000000"/>
                </a:solidFill>
                <a:latin typeface="Arial"/>
                <a:ea typeface="Arial"/>
                <a:cs typeface="Arial"/>
                <a:sym typeface="Arial"/>
              </a:rPr>
              <a:t>Farmers </a:t>
            </a:r>
          </a:p>
          <a:p>
            <a:pPr marL="478892" lvl="1" indent="-239446" algn="l">
              <a:lnSpc>
                <a:spcPts val="2999"/>
              </a:lnSpc>
              <a:buFont typeface="Arial"/>
              <a:buChar char="•"/>
            </a:pPr>
            <a:r>
              <a:rPr lang="en-US" sz="2499">
                <a:solidFill>
                  <a:srgbClr val="000000"/>
                </a:solidFill>
                <a:latin typeface="Arial"/>
                <a:ea typeface="Arial"/>
                <a:cs typeface="Arial"/>
                <a:sym typeface="Arial"/>
              </a:rPr>
              <a:t>Agricultural extension officers</a:t>
            </a:r>
          </a:p>
          <a:p>
            <a:pPr marL="478892" lvl="1" indent="-239446" algn="l">
              <a:lnSpc>
                <a:spcPts val="2999"/>
              </a:lnSpc>
              <a:buFont typeface="Arial"/>
              <a:buChar char="•"/>
            </a:pPr>
            <a:r>
              <a:rPr lang="en-US" sz="2499">
                <a:solidFill>
                  <a:srgbClr val="000000"/>
                </a:solidFill>
                <a:latin typeface="Arial"/>
                <a:ea typeface="Arial"/>
                <a:cs typeface="Arial"/>
                <a:sym typeface="Arial"/>
              </a:rPr>
              <a:t>Rural advisory centers</a:t>
            </a:r>
          </a:p>
          <a:p>
            <a:pPr marL="478892" lvl="1" indent="-239446" algn="l">
              <a:lnSpc>
                <a:spcPts val="2999"/>
              </a:lnSpc>
              <a:buFont typeface="Arial"/>
              <a:buChar char="•"/>
            </a:pPr>
            <a:r>
              <a:rPr lang="en-US" sz="2499">
                <a:solidFill>
                  <a:srgbClr val="000000"/>
                </a:solidFill>
                <a:latin typeface="Arial"/>
                <a:ea typeface="Arial"/>
                <a:cs typeface="Arial"/>
                <a:sym typeface="Arial"/>
              </a:rPr>
              <a:t>Agri-tech and climate-resilient agriculture initiatives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000125"/>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Technology Used</a:t>
            </a:r>
          </a:p>
        </p:txBody>
      </p:sp>
      <p:sp>
        <p:nvSpPr>
          <p:cNvPr id="5" name="TextBox 5"/>
          <p:cNvSpPr txBox="1"/>
          <p:nvPr/>
        </p:nvSpPr>
        <p:spPr>
          <a:xfrm>
            <a:off x="1028700" y="2254400"/>
            <a:ext cx="9837420" cy="4972050"/>
          </a:xfrm>
          <a:prstGeom prst="rect">
            <a:avLst/>
          </a:prstGeom>
        </p:spPr>
        <p:txBody>
          <a:bodyPr lIns="0" tIns="0" rIns="0" bIns="0" rtlCol="0" anchor="t">
            <a:spAutoFit/>
          </a:bodyPr>
          <a:lstStyle/>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Langflow platform</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Langflow component name – Agent , Chat input , Chat output</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a:solidFill>
                  <a:srgbClr val="000000"/>
                </a:solidFill>
                <a:latin typeface="Arial Bold"/>
                <a:ea typeface="Arial Bold"/>
                <a:cs typeface="Arial Bold"/>
                <a:sym typeface="Arial Bold"/>
              </a:rPr>
              <a:t>IBM Grainte model - for eg – ibm-granite-3-2-8b</a:t>
            </a:r>
          </a:p>
          <a:p>
            <a:pPr marL="470077" lvl="1" indent="-235039" algn="l">
              <a:lnSpc>
                <a:spcPts val="3000"/>
              </a:lnSpc>
            </a:pPr>
            <a:endParaRPr lang="en-US" sz="2500" b="1">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IBM Cloud</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RAG if used</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IBM Watsonx.ai</a:t>
            </a:r>
          </a:p>
          <a:p>
            <a:pPr marL="470077" lvl="1" indent="-235039" algn="l">
              <a:lnSpc>
                <a:spcPts val="3000"/>
              </a:lnSpc>
            </a:pPr>
            <a:endParaRPr lang="en-US" sz="2500" b="1" spc="-13">
              <a:solidFill>
                <a:srgbClr val="000000"/>
              </a:solidFill>
              <a:latin typeface="Arial Bold"/>
              <a:ea typeface="Arial Bold"/>
              <a:cs typeface="Arial Bold"/>
              <a:sym typeface="Arial Bold"/>
            </a:endParaRPr>
          </a:p>
          <a:p>
            <a:pPr marL="470077" lvl="1" indent="-235039" algn="l">
              <a:lnSpc>
                <a:spcPts val="3000"/>
              </a:lnSpc>
              <a:buFont typeface="Arial"/>
              <a:buChar char="•"/>
            </a:pPr>
            <a:r>
              <a:rPr lang="en-US" sz="2500" b="1" spc="-13">
                <a:solidFill>
                  <a:srgbClr val="000000"/>
                </a:solidFill>
                <a:latin typeface="Arial Bold"/>
                <a:ea typeface="Arial Bold"/>
                <a:cs typeface="Arial Bold"/>
                <a:sym typeface="Arial Bold"/>
              </a:rPr>
              <a:t>Watsonx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990600"/>
            <a:ext cx="6869430" cy="864870"/>
          </a:xfrm>
          <a:prstGeom prst="rect">
            <a:avLst/>
          </a:prstGeom>
        </p:spPr>
        <p:txBody>
          <a:bodyPr lIns="0" tIns="0" rIns="0" bIns="0" rtlCol="0" anchor="t">
            <a:spAutoFit/>
          </a:bodyPr>
          <a:lstStyle/>
          <a:p>
            <a:pPr algn="l">
              <a:lnSpc>
                <a:spcPts val="6300"/>
              </a:lnSpc>
            </a:pPr>
            <a:r>
              <a:rPr lang="en-US" sz="5250" b="1">
                <a:solidFill>
                  <a:srgbClr val="041D39"/>
                </a:solidFill>
                <a:latin typeface="Times New Roman Bold"/>
                <a:ea typeface="Times New Roman Bold"/>
                <a:cs typeface="Times New Roman Bold"/>
                <a:sym typeface="Times New Roman Bold"/>
              </a:rPr>
              <a:t>Novelty and Uniqueness</a:t>
            </a:r>
          </a:p>
        </p:txBody>
      </p:sp>
      <p:sp>
        <p:nvSpPr>
          <p:cNvPr id="5" name="TextBox 5"/>
          <p:cNvSpPr txBox="1"/>
          <p:nvPr/>
        </p:nvSpPr>
        <p:spPr>
          <a:xfrm>
            <a:off x="1047287" y="2839909"/>
            <a:ext cx="16212013" cy="2981325"/>
          </a:xfrm>
          <a:prstGeom prst="rect">
            <a:avLst/>
          </a:prstGeom>
        </p:spPr>
        <p:txBody>
          <a:bodyPr lIns="0" tIns="0" rIns="0" bIns="0" rtlCol="0" anchor="t">
            <a:spAutoFit/>
          </a:bodyPr>
          <a:lstStyle/>
          <a:p>
            <a:pPr algn="just">
              <a:lnSpc>
                <a:spcPts val="2999"/>
              </a:lnSpc>
            </a:pPr>
            <a:r>
              <a:rPr lang="en-US" sz="2499">
                <a:solidFill>
                  <a:srgbClr val="000000"/>
                </a:solidFill>
                <a:latin typeface="Arial"/>
                <a:ea typeface="Arial"/>
                <a:cs typeface="Arial"/>
                <a:sym typeface="Arial"/>
              </a:rPr>
              <a:t>Uses a multi-agent GenAI architecture instead of a single prompt-based system for agricultural decision support.</a:t>
            </a:r>
          </a:p>
          <a:p>
            <a:pPr algn="just">
              <a:lnSpc>
                <a:spcPts val="2999"/>
              </a:lnSpc>
            </a:pPr>
            <a:endParaRPr lang="en-US" sz="2499">
              <a:solidFill>
                <a:srgbClr val="000000"/>
              </a:solidFill>
              <a:latin typeface="Arial"/>
              <a:ea typeface="Arial"/>
              <a:cs typeface="Arial"/>
              <a:sym typeface="Arial"/>
            </a:endParaRPr>
          </a:p>
          <a:p>
            <a:pPr marL="1132175" lvl="1" indent="-566088" algn="just">
              <a:lnSpc>
                <a:spcPts val="2999"/>
              </a:lnSpc>
              <a:buFont typeface="Arial"/>
              <a:buChar char="•"/>
            </a:pPr>
            <a:r>
              <a:rPr lang="en-US" sz="2499">
                <a:solidFill>
                  <a:srgbClr val="000000"/>
                </a:solidFill>
                <a:latin typeface="Arial"/>
                <a:ea typeface="Arial"/>
                <a:cs typeface="Arial"/>
                <a:sym typeface="Arial"/>
              </a:rPr>
              <a:t>Merges climate analysis, crop knowledge, and regional specialization to generate localized, risk-aware advisory for farmers.</a:t>
            </a:r>
          </a:p>
          <a:p>
            <a:pPr marL="1132175" lvl="1" indent="-566088" algn="just">
              <a:lnSpc>
                <a:spcPts val="2999"/>
              </a:lnSpc>
              <a:buFont typeface="Arial"/>
              <a:buChar char="•"/>
            </a:pPr>
            <a:r>
              <a:rPr lang="en-US" sz="2499">
                <a:solidFill>
                  <a:srgbClr val="000000"/>
                </a:solidFill>
                <a:latin typeface="Arial"/>
                <a:ea typeface="Arial"/>
                <a:cs typeface="Arial"/>
                <a:sym typeface="Arial"/>
              </a:rPr>
              <a:t>Integrates IBM Granite with RAG-based retrieval of climate-smart agriculture guidelines to ensure accurate and reliable recommendations.</a:t>
            </a:r>
          </a:p>
          <a:p>
            <a:pPr marL="1132175" lvl="1" indent="-566088" algn="just">
              <a:lnSpc>
                <a:spcPts val="2999"/>
              </a:lnSpc>
              <a:buFont typeface="Arial"/>
              <a:buChar char="•"/>
            </a:pPr>
            <a:r>
              <a:rPr lang="en-US" sz="2499">
                <a:solidFill>
                  <a:srgbClr val="000000"/>
                </a:solidFill>
                <a:latin typeface="Arial"/>
                <a:ea typeface="Arial"/>
                <a:cs typeface="Arial"/>
                <a:sym typeface="Arial"/>
              </a:rPr>
              <a:t>Provides climate-risk–aware crop planning rather than generic agricultural suggestions.</a:t>
            </a:r>
          </a:p>
          <a:p>
            <a:pPr marL="1132175" lvl="1" indent="-566088" algn="just">
              <a:lnSpc>
                <a:spcPts val="2999"/>
              </a:lnSpc>
              <a:buFont typeface="Arial"/>
              <a:buChar char="•"/>
            </a:pPr>
            <a:r>
              <a:rPr lang="en-US" sz="2499">
                <a:solidFill>
                  <a:srgbClr val="000000"/>
                </a:solidFill>
                <a:latin typeface="Arial"/>
                <a:ea typeface="Arial"/>
                <a:cs typeface="Arial"/>
                <a:sym typeface="Arial"/>
              </a:rPr>
              <a:t>Designed to be easily scalable across multiple crops and regions by modifying agent roles and instructions.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Freeform 4"/>
          <p:cNvSpPr/>
          <p:nvPr/>
        </p:nvSpPr>
        <p:spPr>
          <a:xfrm>
            <a:off x="1295895" y="1626723"/>
            <a:ext cx="15666530" cy="7147854"/>
          </a:xfrm>
          <a:custGeom>
            <a:avLst/>
            <a:gdLst/>
            <a:ahLst/>
            <a:cxnLst/>
            <a:rect l="l" t="t" r="r" b="b"/>
            <a:pathLst>
              <a:path w="15666530" h="7147854">
                <a:moveTo>
                  <a:pt x="0" y="0"/>
                </a:moveTo>
                <a:lnTo>
                  <a:pt x="15666530" y="0"/>
                </a:lnTo>
                <a:lnTo>
                  <a:pt x="15666530" y="7147854"/>
                </a:lnTo>
                <a:lnTo>
                  <a:pt x="0" y="714785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325575" y="317497"/>
            <a:ext cx="15636850" cy="602618"/>
          </a:xfrm>
          <a:prstGeom prst="rect">
            <a:avLst/>
          </a:prstGeom>
        </p:spPr>
        <p:txBody>
          <a:bodyPr lIns="0" tIns="0" rIns="0" bIns="0" rtlCol="0" anchor="t">
            <a:spAutoFit/>
          </a:bodyPr>
          <a:lstStyle/>
          <a:p>
            <a:pPr algn="l">
              <a:lnSpc>
                <a:spcPts val="4320"/>
              </a:lnSpc>
            </a:pPr>
            <a:r>
              <a:rPr lang="en-US" sz="3600" b="1">
                <a:solidFill>
                  <a:srgbClr val="000000"/>
                </a:solidFill>
                <a:latin typeface="Arial Bold"/>
                <a:ea typeface="Arial Bold"/>
                <a:cs typeface="Arial Bold"/>
                <a:sym typeface="Arial Bold"/>
              </a:rPr>
              <a:t>Technical flow diagram - Architecture blueprint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832" y="9481185"/>
            <a:ext cx="17159097" cy="410528"/>
            <a:chOff x="0" y="0"/>
            <a:chExt cx="22878796" cy="547370"/>
          </a:xfrm>
        </p:grpSpPr>
        <p:sp>
          <p:nvSpPr>
            <p:cNvPr id="3" name="Freeform 3"/>
            <p:cNvSpPr/>
            <p:nvPr/>
          </p:nvSpPr>
          <p:spPr>
            <a:xfrm>
              <a:off x="0" y="0"/>
              <a:ext cx="22878796" cy="547370"/>
            </a:xfrm>
            <a:custGeom>
              <a:avLst/>
              <a:gdLst/>
              <a:ahLst/>
              <a:cxnLst/>
              <a:rect l="l" t="t" r="r" b="b"/>
              <a:pathLst>
                <a:path w="22878796" h="547370">
                  <a:moveTo>
                    <a:pt x="0" y="0"/>
                  </a:moveTo>
                  <a:lnTo>
                    <a:pt x="22878796" y="0"/>
                  </a:lnTo>
                  <a:lnTo>
                    <a:pt x="22878796" y="547370"/>
                  </a:lnTo>
                  <a:lnTo>
                    <a:pt x="0" y="547370"/>
                  </a:lnTo>
                  <a:lnTo>
                    <a:pt x="0" y="0"/>
                  </a:lnTo>
                  <a:close/>
                </a:path>
              </a:pathLst>
            </a:custGeom>
            <a:blipFill>
              <a:blip r:embed="rId2"/>
              <a:stretch>
                <a:fillRect l="-813" r="-813"/>
              </a:stretch>
            </a:blipFill>
          </p:spPr>
          <p:txBody>
            <a:bodyPr/>
            <a:lstStyle/>
            <a:p>
              <a:endParaRPr lang="en-US"/>
            </a:p>
          </p:txBody>
        </p:sp>
      </p:grpSp>
      <p:sp>
        <p:nvSpPr>
          <p:cNvPr id="4" name="TextBox 4"/>
          <p:cNvSpPr txBox="1"/>
          <p:nvPr/>
        </p:nvSpPr>
        <p:spPr>
          <a:xfrm>
            <a:off x="1028700" y="1000125"/>
            <a:ext cx="5865495" cy="602618"/>
          </a:xfrm>
          <a:prstGeom prst="rect">
            <a:avLst/>
          </a:prstGeom>
        </p:spPr>
        <p:txBody>
          <a:bodyPr lIns="0" tIns="0" rIns="0" bIns="0" rtlCol="0" anchor="t">
            <a:spAutoFit/>
          </a:bodyPr>
          <a:lstStyle/>
          <a:p>
            <a:pPr algn="l">
              <a:lnSpc>
                <a:spcPts val="4320"/>
              </a:lnSpc>
            </a:pPr>
            <a:r>
              <a:rPr lang="en-US" sz="3600" b="1">
                <a:solidFill>
                  <a:srgbClr val="041D39"/>
                </a:solidFill>
                <a:latin typeface="Arial Bold"/>
                <a:ea typeface="Arial Bold"/>
                <a:cs typeface="Arial Bold"/>
                <a:sym typeface="Arial Bold"/>
              </a:rPr>
              <a:t>Langflow component Used</a:t>
            </a:r>
          </a:p>
        </p:txBody>
      </p:sp>
      <p:sp>
        <p:nvSpPr>
          <p:cNvPr id="5" name="TextBox 5"/>
          <p:cNvSpPr txBox="1"/>
          <p:nvPr/>
        </p:nvSpPr>
        <p:spPr>
          <a:xfrm>
            <a:off x="1028700" y="1710283"/>
            <a:ext cx="14280546" cy="7067550"/>
          </a:xfrm>
          <a:prstGeom prst="rect">
            <a:avLst/>
          </a:prstGeom>
        </p:spPr>
        <p:txBody>
          <a:bodyPr lIns="0" tIns="0" rIns="0" bIns="0" rtlCol="0" anchor="t">
            <a:spAutoFit/>
          </a:bodyPr>
          <a:lstStyle/>
          <a:p>
            <a:pPr algn="l">
              <a:lnSpc>
                <a:spcPts val="2999"/>
              </a:lnSpc>
            </a:pPr>
            <a:r>
              <a:rPr lang="en-US" sz="2499" b="1">
                <a:solidFill>
                  <a:srgbClr val="000000"/>
                </a:solidFill>
                <a:latin typeface="Arial Bold"/>
                <a:ea typeface="Arial Bold"/>
                <a:cs typeface="Arial Bold"/>
                <a:sym typeface="Arial Bold"/>
              </a:rPr>
              <a:t>1) Chat Input</a:t>
            </a:r>
          </a:p>
          <a:p>
            <a:pPr algn="l">
              <a:lnSpc>
                <a:spcPts val="2999"/>
              </a:lnSpc>
            </a:pPr>
            <a:r>
              <a:rPr lang="en-US" sz="2499">
                <a:solidFill>
                  <a:srgbClr val="000000"/>
                </a:solidFill>
                <a:latin typeface="Arial"/>
                <a:ea typeface="Arial"/>
                <a:cs typeface="Arial"/>
                <a:sym typeface="Arial"/>
              </a:rPr>
              <a:t>This component serves as the starting point for your retrieval flow. It provides a user interface to capture questions or queries from the user, which are then passed through the pipeline to generate a response.</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2) IBM watsonx AI Agent</a:t>
            </a:r>
          </a:p>
          <a:p>
            <a:pPr algn="l">
              <a:lnSpc>
                <a:spcPts val="2999"/>
              </a:lnSpc>
            </a:pPr>
            <a:r>
              <a:rPr lang="en-US" sz="2499">
                <a:solidFill>
                  <a:srgbClr val="000000"/>
                </a:solidFill>
                <a:latin typeface="Arial"/>
                <a:ea typeface="Arial"/>
                <a:cs typeface="Arial"/>
                <a:sym typeface="Arial"/>
              </a:rPr>
              <a:t>These specialized agent components (e.g., Climate Risk, Advisory, and Planning) act as domain experts. They use a foundation model to process the retrieved context and user questions, following specific "Agent Instructions" to provide tailored advice or risk assessments.</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3) File Component (Read File)</a:t>
            </a:r>
          </a:p>
          <a:p>
            <a:pPr algn="l">
              <a:lnSpc>
                <a:spcPts val="2999"/>
              </a:lnSpc>
            </a:pPr>
            <a:r>
              <a:rPr lang="en-US" sz="2499">
                <a:solidFill>
                  <a:srgbClr val="000000"/>
                </a:solidFill>
                <a:latin typeface="Arial"/>
                <a:ea typeface="Arial"/>
                <a:cs typeface="Arial"/>
                <a:sym typeface="Arial"/>
              </a:rPr>
              <a:t>The Read File component is used during the ingestion phase to load your source data, such as the booklet-final-web.pdf. It extracts the raw content from the uploaded file so it can be processed into the database.</a:t>
            </a:r>
          </a:p>
          <a:p>
            <a:pPr algn="l">
              <a:lnSpc>
                <a:spcPts val="2999"/>
              </a:lnSpc>
            </a:pPr>
            <a:endParaRPr lang="en-US" sz="2499">
              <a:solidFill>
                <a:srgbClr val="000000"/>
              </a:solidFill>
              <a:latin typeface="Arial"/>
              <a:ea typeface="Arial"/>
              <a:cs typeface="Arial"/>
              <a:sym typeface="Arial"/>
            </a:endParaRPr>
          </a:p>
          <a:p>
            <a:pPr algn="l">
              <a:lnSpc>
                <a:spcPts val="2999"/>
              </a:lnSpc>
            </a:pPr>
            <a:r>
              <a:rPr lang="en-US" sz="2499" b="1">
                <a:solidFill>
                  <a:srgbClr val="000000"/>
                </a:solidFill>
                <a:latin typeface="Arial Bold"/>
                <a:ea typeface="Arial Bold"/>
                <a:cs typeface="Arial Bold"/>
                <a:sym typeface="Arial Bold"/>
              </a:rPr>
              <a:t>4) Chat Output</a:t>
            </a:r>
          </a:p>
          <a:p>
            <a:pPr algn="l">
              <a:lnSpc>
                <a:spcPts val="2999"/>
              </a:lnSpc>
            </a:pPr>
            <a:r>
              <a:rPr lang="en-US" sz="2499">
                <a:solidFill>
                  <a:srgbClr val="000000"/>
                </a:solidFill>
                <a:latin typeface="Arial"/>
                <a:ea typeface="Arial"/>
                <a:cs typeface="Arial"/>
                <a:sym typeface="Arial"/>
              </a:rPr>
              <a:t>This is the final component in your retrieval flow. It receives the generated text from the AI agents and displays the final answer back to the user in the chat interface.</a:t>
            </a:r>
          </a:p>
          <a:p>
            <a:pPr algn="l">
              <a:lnSpc>
                <a:spcPts val="2999"/>
              </a:lnSpc>
            </a:pPr>
            <a:endParaRPr lang="en-US" sz="2499">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1056</Words>
  <Application>Microsoft Office PowerPoint</Application>
  <PresentationFormat>Custom</PresentationFormat>
  <Paragraphs>108</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 (MS) Bold</vt:lpstr>
      <vt:lpstr>Palatino Bold</vt:lpstr>
      <vt:lpstr>Times New Roman Bold</vt:lpstr>
      <vt:lpstr>Arial</vt:lpstr>
      <vt:lpstr>Arial Bold</vt:lpstr>
      <vt:lpstr>Calibri (MS)</vt:lpstr>
      <vt:lpstr>Calibri</vt:lpstr>
      <vt:lpstr>Canva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finalPPT.pptx</dc:title>
  <cp:lastModifiedBy>KP Nihaal</cp:lastModifiedBy>
  <cp:revision>2</cp:revision>
  <dcterms:created xsi:type="dcterms:W3CDTF">2006-08-16T00:00:00Z</dcterms:created>
  <dcterms:modified xsi:type="dcterms:W3CDTF">2026-02-02T07:15:04Z</dcterms:modified>
  <dc:identifier>DAHAGWEDMHY</dc:identifier>
</cp:coreProperties>
</file>